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87" r:id="rId12"/>
    <p:sldId id="276" r:id="rId13"/>
    <p:sldId id="277" r:id="rId14"/>
    <p:sldId id="278" r:id="rId15"/>
    <p:sldId id="290" r:id="rId16"/>
    <p:sldId id="279" r:id="rId17"/>
    <p:sldId id="280" r:id="rId18"/>
    <p:sldId id="289" r:id="rId19"/>
    <p:sldId id="288" r:id="rId20"/>
    <p:sldId id="283" r:id="rId21"/>
    <p:sldId id="284" r:id="rId22"/>
    <p:sldId id="267" r:id="rId23"/>
    <p:sldId id="285" r:id="rId24"/>
    <p:sldId id="268" r:id="rId25"/>
    <p:sldId id="269" r:id="rId26"/>
    <p:sldId id="286" r:id="rId27"/>
    <p:sldId id="271" r:id="rId28"/>
    <p:sldId id="272" r:id="rId2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E0"/>
    <a:srgbClr val="DAEFF9"/>
    <a:srgbClr val="C5C5C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082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3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82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27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4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77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92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14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76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4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7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24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65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1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2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4.jpe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5.jpeg"/><Relationship Id="rId9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4.emf"/><Relationship Id="rId3" Type="http://schemas.openxmlformats.org/officeDocument/2006/relationships/image" Target="../media/image4.jpeg"/><Relationship Id="rId7" Type="http://schemas.openxmlformats.org/officeDocument/2006/relationships/image" Target="../media/image33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jpeg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AGV复合机器人人机物品交接系统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1B9EDB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杨佳昕  </a:t>
            </a:r>
            <a:r>
              <a:rPr lang="en-US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郑浩然</a:t>
            </a: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 </a:t>
            </a:r>
            <a:r>
              <a:rPr lang="en-US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梁越</a:t>
            </a:r>
            <a:endParaRPr lang="en-US" sz="1200" dirty="0">
              <a:solidFill>
                <a:srgbClr val="666666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ts val="1725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2025.5.23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自主制作</a:t>
            </a:r>
            <a:r>
              <a:rPr lang="en-US" altLang="zh-CN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AGV</a:t>
            </a: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B9ED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  <p:extLst>
      <p:ext uri="{BB962C8B-B14F-4D97-AF65-F5344CB8AC3E}">
        <p14:creationId xmlns:p14="http://schemas.microsoft.com/office/powerpoint/2010/main" val="203437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65B018-521D-032B-546D-C68C87276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C42C899-7C48-0845-3E81-04E79E4A1369}"/>
              </a:ext>
            </a:extLst>
          </p:cNvPr>
          <p:cNvCxnSpPr>
            <a:cxnSpLocks/>
          </p:cNvCxnSpPr>
          <p:nvPr/>
        </p:nvCxnSpPr>
        <p:spPr>
          <a:xfrm flipH="1">
            <a:off x="960120" y="1169126"/>
            <a:ext cx="84255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FF595A5-04F3-C247-67C0-77A8AD4E0B14}"/>
              </a:ext>
            </a:extLst>
          </p:cNvPr>
          <p:cNvSpPr txBox="1"/>
          <p:nvPr/>
        </p:nvSpPr>
        <p:spPr>
          <a:xfrm>
            <a:off x="0" y="101523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RPLIDAR A1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9C6A3E0-5809-2443-469B-50953F8D926F}"/>
              </a:ext>
            </a:extLst>
          </p:cNvPr>
          <p:cNvCxnSpPr>
            <a:cxnSpLocks/>
          </p:cNvCxnSpPr>
          <p:nvPr/>
        </p:nvCxnSpPr>
        <p:spPr>
          <a:xfrm flipH="1">
            <a:off x="960120" y="3043646"/>
            <a:ext cx="207699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F89075D-500B-C39A-56ED-E6672B8297E3}"/>
              </a:ext>
            </a:extLst>
          </p:cNvPr>
          <p:cNvSpPr txBox="1"/>
          <p:nvPr/>
        </p:nvSpPr>
        <p:spPr>
          <a:xfrm>
            <a:off x="163286" y="2889757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HC-SR04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9DFE3A6-3D1E-7196-7220-5D719636CD96}"/>
              </a:ext>
            </a:extLst>
          </p:cNvPr>
          <p:cNvCxnSpPr/>
          <p:nvPr/>
        </p:nvCxnSpPr>
        <p:spPr>
          <a:xfrm flipH="1">
            <a:off x="960120" y="2762794"/>
            <a:ext cx="281504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E06B024-A2B1-35A9-EFFC-7E499731D56F}"/>
              </a:ext>
            </a:extLst>
          </p:cNvPr>
          <p:cNvSpPr txBox="1"/>
          <p:nvPr/>
        </p:nvSpPr>
        <p:spPr>
          <a:xfrm>
            <a:off x="406038" y="2443482"/>
            <a:ext cx="12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Arduino</a:t>
            </a:r>
          </a:p>
          <a:p>
            <a:r>
              <a:rPr lang="en-US" altLang="zh-CN" sz="1400" dirty="0">
                <a:solidFill>
                  <a:schemeClr val="accent2"/>
                </a:solidFill>
              </a:rPr>
              <a:t>UNO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1352CCE-B99D-9F3D-971F-0D8D6BD58818}"/>
              </a:ext>
            </a:extLst>
          </p:cNvPr>
          <p:cNvCxnSpPr/>
          <p:nvPr/>
        </p:nvCxnSpPr>
        <p:spPr>
          <a:xfrm>
            <a:off x="6080760" y="1783080"/>
            <a:ext cx="215537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17850BF-0D35-3FD4-D8C7-BC46E53C3891}"/>
              </a:ext>
            </a:extLst>
          </p:cNvPr>
          <p:cNvSpPr txBox="1"/>
          <p:nvPr/>
        </p:nvSpPr>
        <p:spPr>
          <a:xfrm>
            <a:off x="8262257" y="1629191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L298N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729996E-5FF6-BE56-3A2C-822804CFE5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114109" y="2331720"/>
            <a:ext cx="298486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36657018-22EC-9184-084C-4A5C1F04B1B4}"/>
              </a:ext>
            </a:extLst>
          </p:cNvPr>
          <p:cNvSpPr txBox="1"/>
          <p:nvPr/>
        </p:nvSpPr>
        <p:spPr>
          <a:xfrm>
            <a:off x="8098971" y="2070110"/>
            <a:ext cx="109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Raspberry Pi</a:t>
            </a:r>
          </a:p>
          <a:p>
            <a:r>
              <a:rPr lang="en-US" altLang="zh-CN" sz="1400" dirty="0">
                <a:solidFill>
                  <a:schemeClr val="accent2"/>
                </a:solidFill>
              </a:rPr>
              <a:t>4B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34C805D-6A80-24E4-1514-A7F3DFD7D10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617720" y="3533503"/>
            <a:ext cx="364453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AEA478D-7A5F-DD81-CDA2-C0AD897D2A61}"/>
              </a:ext>
            </a:extLst>
          </p:cNvPr>
          <p:cNvSpPr txBox="1"/>
          <p:nvPr/>
        </p:nvSpPr>
        <p:spPr>
          <a:xfrm>
            <a:off x="8262257" y="3379614"/>
            <a:ext cx="1097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accent2"/>
                </a:solidFill>
              </a:rPr>
              <a:t>MC520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57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硬件配置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07C22B-38F8-7FAD-8B48-FAF8334BB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429" b="13636"/>
          <a:stretch/>
        </p:blipFill>
        <p:spPr>
          <a:xfrm>
            <a:off x="473319" y="1015802"/>
            <a:ext cx="2589530" cy="1809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856E5D-A4A6-2FFF-E700-910FC85CBA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15" t="4406" r="11448" b="16066"/>
          <a:stretch/>
        </p:blipFill>
        <p:spPr>
          <a:xfrm>
            <a:off x="3158197" y="1015802"/>
            <a:ext cx="2711099" cy="1809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F522A85-BB79-CB05-CA84-9B9588523A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482" b="10573"/>
          <a:stretch/>
        </p:blipFill>
        <p:spPr>
          <a:xfrm>
            <a:off x="5964644" y="1015802"/>
            <a:ext cx="2796834" cy="20960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99F4C66-26FA-4619-13CD-1639F3C0C292}"/>
              </a:ext>
            </a:extLst>
          </p:cNvPr>
          <p:cNvSpPr txBox="1"/>
          <p:nvPr/>
        </p:nvSpPr>
        <p:spPr>
          <a:xfrm>
            <a:off x="1335502" y="3052375"/>
            <a:ext cx="86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树莓派</a:t>
            </a:r>
            <a:r>
              <a:rPr lang="en-US" altLang="zh-CN" sz="1200" dirty="0"/>
              <a:t>4B</a:t>
            </a:r>
            <a:endParaRPr lang="zh-CN" alt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67BFD3-F037-B990-4469-FB5EE43C634A}"/>
              </a:ext>
            </a:extLst>
          </p:cNvPr>
          <p:cNvSpPr txBox="1"/>
          <p:nvPr/>
        </p:nvSpPr>
        <p:spPr>
          <a:xfrm>
            <a:off x="4090479" y="3052374"/>
            <a:ext cx="963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RPLIDAR A1</a:t>
            </a:r>
            <a:endParaRPr lang="zh-CN" altLang="en-US" sz="12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544E38-5120-6895-EC6F-4651A9CAC1DC}"/>
              </a:ext>
            </a:extLst>
          </p:cNvPr>
          <p:cNvSpPr txBox="1"/>
          <p:nvPr/>
        </p:nvSpPr>
        <p:spPr>
          <a:xfrm>
            <a:off x="6519315" y="3052373"/>
            <a:ext cx="1687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Arduino UNO</a:t>
            </a:r>
          </a:p>
          <a:p>
            <a:pPr algn="ctr"/>
            <a:r>
              <a:rPr lang="zh-CN" altLang="en-US" sz="1200" dirty="0"/>
              <a:t>（但最终并未使用）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70CA153-E21B-849A-1504-FEA3F57FBC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46" t="14325" r="12924" b="14416"/>
          <a:stretch/>
        </p:blipFill>
        <p:spPr>
          <a:xfrm>
            <a:off x="2061740" y="3735900"/>
            <a:ext cx="955542" cy="9003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B4C1F25-13F6-4B4D-0FDA-61BFA80B8D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9131" b="18471"/>
          <a:stretch/>
        </p:blipFill>
        <p:spPr>
          <a:xfrm>
            <a:off x="3063994" y="3790684"/>
            <a:ext cx="1613714" cy="84554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98B3A50-33ED-6448-09D7-BE22491E2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46" y="3582517"/>
            <a:ext cx="1662545" cy="117763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107BF38-9606-041A-0075-5ACC45BD9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1571" y="3800083"/>
            <a:ext cx="1158665" cy="8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0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电机转速</a:t>
            </a: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PID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控制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3A2CA283-95ED-407F-05A9-8F86685F8354}"/>
              </a:ext>
            </a:extLst>
          </p:cNvPr>
          <p:cNvSpPr/>
          <p:nvPr/>
        </p:nvSpPr>
        <p:spPr>
          <a:xfrm>
            <a:off x="987648" y="1011227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A008F286-14EB-A1D2-0D5C-A665E087FF32}"/>
              </a:ext>
            </a:extLst>
          </p:cNvPr>
          <p:cNvSpPr/>
          <p:nvPr/>
        </p:nvSpPr>
        <p:spPr>
          <a:xfrm>
            <a:off x="987648" y="133984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四倍频解码理论模型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5">
                <a:extLst>
                  <a:ext uri="{FF2B5EF4-FFF2-40B4-BE49-F238E27FC236}">
                    <a16:creationId xmlns:a16="http://schemas.microsoft.com/office/drawing/2014/main" id="{83E0DE1C-0F2C-820E-EEFF-5CA55CEA6AE7}"/>
                  </a:ext>
                </a:extLst>
              </p:cNvPr>
              <p:cNvSpPr/>
              <p:nvPr/>
            </p:nvSpPr>
            <p:spPr>
              <a:xfrm>
                <a:off x="987648" y="1661278"/>
                <a:ext cx="3242976" cy="1176337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ctr"/>
              <a:lstStyle/>
              <a:p>
                <a:pPr marL="0" indent="0" algn="l">
                  <a:lnSpc>
                    <a:spcPct val="125000"/>
                  </a:lnSpc>
                  <a:buNone/>
                </a:pPr>
                <a:r>
                  <a:rPr lang="zh-CN" altLang="en-US" sz="120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电机输出的</a:t>
                </a:r>
                <a:r>
                  <a:rPr lang="en-US" altLang="zh-CN" sz="120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PWM</a:t>
                </a:r>
                <a:r>
                  <a:rPr lang="zh-CN" altLang="en-US" sz="1200" dirty="0">
                    <a:solidFill>
                      <a:srgbClr val="666666"/>
                    </a:solidFill>
                    <a:latin typeface="Microsoft YaHei" pitchFamily="34" charset="0"/>
                    <a:ea typeface="Microsoft YaHei" pitchFamily="34" charset="-122"/>
                    <a:cs typeface="Microsoft YaHei" pitchFamily="34" charset="-120"/>
                  </a:rPr>
                  <a:t>频率与实际转速之间的四倍频关系为：</a:t>
                </a:r>
                <a:endParaRPr lang="en-US" altLang="zh-CN" sz="1200" dirty="0">
                  <a:solidFill>
                    <a:srgbClr val="666666"/>
                  </a:solidFill>
                  <a:latin typeface="Microsoft YaHei" pitchFamily="34" charset="0"/>
                  <a:ea typeface="Microsoft YaHei" pitchFamily="34" charset="-122"/>
                  <a:cs typeface="Microsoft YaHei" pitchFamily="34" charset="-120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𝑟𝑝𝑚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𝑝𝑤𝑚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den>
                      </m:f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×60</m:t>
                      </m:r>
                    </m:oMath>
                  </m:oMathPara>
                </a14:m>
                <a:endParaRPr lang="en-US" altLang="zh-CN" sz="1200" b="0" dirty="0">
                  <a:ea typeface="Cambria Math" panose="02040503050406030204" pitchFamily="18" charset="0"/>
                </a:endParaRPr>
              </a:p>
              <a:p>
                <a:pPr marL="0" indent="0" algn="l">
                  <a:lnSpc>
                    <a:spcPts val="1650"/>
                  </a:lnSpc>
                  <a:buNone/>
                </a:pPr>
                <a:r>
                  <a:rPr lang="zh-CN" altLang="en-US" sz="12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  <a:r>
                  <a:rPr lang="en-US" altLang="zh-CN" sz="12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res=4PPR</a:t>
                </a:r>
                <a:r>
                  <a:rPr lang="zh-CN" altLang="en-US" sz="12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sz="12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PPR</a:t>
                </a:r>
                <a:r>
                  <a:rPr lang="zh-CN" altLang="en-US" sz="12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是电机每转脉冲数。</a:t>
                </a:r>
                <a:endParaRPr lang="en-US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4" name="Text 5">
                <a:extLst>
                  <a:ext uri="{FF2B5EF4-FFF2-40B4-BE49-F238E27FC236}">
                    <a16:creationId xmlns:a16="http://schemas.microsoft.com/office/drawing/2014/main" id="{83E0DE1C-0F2C-820E-EEFF-5CA55CEA6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48" y="1661278"/>
                <a:ext cx="3242976" cy="1176337"/>
              </a:xfrm>
              <a:prstGeom prst="rect">
                <a:avLst/>
              </a:prstGeom>
              <a:blipFill>
                <a:blip r:embed="rId5"/>
                <a:stretch>
                  <a:fillRect l="-2820" b="-5208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3">
            <a:extLst>
              <a:ext uri="{FF2B5EF4-FFF2-40B4-BE49-F238E27FC236}">
                <a16:creationId xmlns:a16="http://schemas.microsoft.com/office/drawing/2014/main" id="{98C4F5E2-5939-E721-8AAB-A71DF88633B6}"/>
              </a:ext>
            </a:extLst>
          </p:cNvPr>
          <p:cNvSpPr/>
          <p:nvPr/>
        </p:nvSpPr>
        <p:spPr>
          <a:xfrm>
            <a:off x="4717248" y="1011227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60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98661A33-02E0-9399-AD87-05A1A275EFB2}"/>
              </a:ext>
            </a:extLst>
          </p:cNvPr>
          <p:cNvSpPr/>
          <p:nvPr/>
        </p:nvSpPr>
        <p:spPr>
          <a:xfrm>
            <a:off x="4717248" y="1339840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PID</a:t>
            </a:r>
            <a:r>
              <a:rPr lang="zh-CN" alt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控制</a:t>
            </a:r>
            <a:endParaRPr lang="en-US" sz="1600" dirty="0"/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C9B88FC7-52C9-F7D3-08F1-CDFB07161C3D}"/>
              </a:ext>
            </a:extLst>
          </p:cNvPr>
          <p:cNvSpPr/>
          <p:nvPr/>
        </p:nvSpPr>
        <p:spPr>
          <a:xfrm>
            <a:off x="4717248" y="1754879"/>
            <a:ext cx="3699552" cy="5635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5000"/>
              </a:lnSpc>
              <a:buNone/>
            </a:pP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给定输入转速</a:t>
            </a:r>
            <a:r>
              <a:rPr lang="en-US" altLang="zh-CN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rpm</a:t>
            </a: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以后，利用</a:t>
            </a:r>
            <a:r>
              <a:rPr lang="en-US" altLang="zh-CN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python</a:t>
            </a: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</a:t>
            </a:r>
            <a:r>
              <a:rPr lang="en-US" altLang="zh-CN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simple_pid</a:t>
            </a: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库进行转速调节：</a:t>
            </a:r>
            <a:endParaRPr lang="en-US" altLang="zh-CN" sz="1200" dirty="0">
              <a:solidFill>
                <a:srgbClr val="666666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ct val="125000"/>
              </a:lnSpc>
              <a:buNone/>
            </a:pPr>
            <a:endParaRPr lang="en-US"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E01DF7-F616-EC58-7658-BCC8BBA03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435" y="2219477"/>
            <a:ext cx="2808000" cy="615553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def update(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, current_rpm):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.pid(current_rpm)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.pwm.ChangeDutyCycle(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C18401"/>
                </a:solidFill>
                <a:effectLst/>
                <a:latin typeface="Consolas" panose="020B0609020204030204" pitchFamily="49" charset="0"/>
              </a:rPr>
              <a:t>output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D04A742E-ECDB-DB45-ED4C-50E46F1B0953}"/>
              </a:ext>
            </a:extLst>
          </p:cNvPr>
          <p:cNvSpPr/>
          <p:nvPr/>
        </p:nvSpPr>
        <p:spPr>
          <a:xfrm>
            <a:off x="987648" y="309621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6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29AE5A12-3216-CC8C-3DDE-2C002B33DEAA}"/>
              </a:ext>
            </a:extLst>
          </p:cNvPr>
          <p:cNvSpPr/>
          <p:nvPr/>
        </p:nvSpPr>
        <p:spPr>
          <a:xfrm>
            <a:off x="987648" y="342482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引脚控制</a:t>
            </a:r>
            <a:endParaRPr lang="en-US" sz="1600" dirty="0"/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FEB479F0-19DF-D397-8D83-9113D6EBC23F}"/>
              </a:ext>
            </a:extLst>
          </p:cNvPr>
          <p:cNvSpPr/>
          <p:nvPr/>
        </p:nvSpPr>
        <p:spPr>
          <a:xfrm>
            <a:off x="1000320" y="3847917"/>
            <a:ext cx="3699552" cy="5635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</a:t>
            </a:r>
            <a:r>
              <a:rPr lang="en-US" altLang="zh-CN" sz="120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arduino</a:t>
            </a: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语言当中，只需要</a:t>
            </a:r>
            <a:r>
              <a:rPr lang="en-US" altLang="zh-CN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define</a:t>
            </a:r>
            <a:r>
              <a:rPr lang="zh-CN" alt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引脚就可以。</a:t>
            </a:r>
            <a:endParaRPr lang="en-US" altLang="zh-CN" sz="1200" dirty="0">
              <a:solidFill>
                <a:srgbClr val="666666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当不使用</a:t>
            </a:r>
            <a:r>
              <a:rPr lang="en-US" altLang="zh-CN" sz="12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而只使用树莓派的</a:t>
            </a:r>
            <a:r>
              <a:rPr lang="en-US" altLang="zh-CN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引脚控制时，需要调用</a:t>
            </a:r>
            <a:r>
              <a:rPr lang="en-US" altLang="zh-CN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Rpi.GPIO</a:t>
            </a:r>
            <a:r>
              <a:rPr lang="zh-CN" altLang="en-US" sz="12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库以进行控制。</a:t>
            </a:r>
            <a:endParaRPr lang="en-US"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7AD932-1042-1490-6170-32FF4F322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961" y="2907134"/>
            <a:ext cx="3038125" cy="18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激光雷达配置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C562AE-8079-DF15-9EC5-90BB9F49DA37}"/>
              </a:ext>
            </a:extLst>
          </p:cNvPr>
          <p:cNvSpPr txBox="1"/>
          <p:nvPr/>
        </p:nvSpPr>
        <p:spPr>
          <a:xfrm>
            <a:off x="4114800" y="194952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3014C9-BDCB-F903-6560-DC0DD2617D48}"/>
              </a:ext>
            </a:extLst>
          </p:cNvPr>
          <p:cNvSpPr txBox="1"/>
          <p:nvPr/>
        </p:nvSpPr>
        <p:spPr>
          <a:xfrm>
            <a:off x="1026942" y="949414"/>
            <a:ext cx="46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先获取雷达</a:t>
            </a:r>
            <a:r>
              <a:rPr lang="en-US" altLang="zh-CN" dirty="0"/>
              <a:t>git</a:t>
            </a:r>
            <a:r>
              <a:rPr lang="zh-CN" altLang="en-US" dirty="0"/>
              <a:t>文件，然后启动</a:t>
            </a:r>
            <a:r>
              <a:rPr lang="en-US" altLang="zh-CN" dirty="0" err="1"/>
              <a:t>roslaunch</a:t>
            </a:r>
            <a:r>
              <a:rPr lang="zh-CN" altLang="en-US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862676-0D4D-D52C-23CA-F2204454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85" y="1652569"/>
            <a:ext cx="3867526" cy="21721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CAAC80-810C-8626-A8F9-CF068C9C8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352" y="1817054"/>
            <a:ext cx="3608363" cy="1599732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4C0BC4-4595-DC08-8AF2-F4DEA18098F3}"/>
              </a:ext>
            </a:extLst>
          </p:cNvPr>
          <p:cNvCxnSpPr>
            <a:cxnSpLocks/>
          </p:cNvCxnSpPr>
          <p:nvPr/>
        </p:nvCxnSpPr>
        <p:spPr>
          <a:xfrm flipV="1">
            <a:off x="7530465" y="1923734"/>
            <a:ext cx="0" cy="30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941B024-A26B-B19B-D944-F110277C6925}"/>
              </a:ext>
            </a:extLst>
          </p:cNvPr>
          <p:cNvCxnSpPr>
            <a:cxnSpLocks/>
          </p:cNvCxnSpPr>
          <p:nvPr/>
        </p:nvCxnSpPr>
        <p:spPr>
          <a:xfrm flipH="1">
            <a:off x="7530465" y="1923734"/>
            <a:ext cx="5905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0F7C1E1-FF04-4A58-9C4E-9A7698FCBB2B}"/>
              </a:ext>
            </a:extLst>
          </p:cNvPr>
          <p:cNvCxnSpPr>
            <a:cxnSpLocks/>
          </p:cNvCxnSpPr>
          <p:nvPr/>
        </p:nvCxnSpPr>
        <p:spPr>
          <a:xfrm flipV="1">
            <a:off x="8121015" y="1923734"/>
            <a:ext cx="0" cy="3027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C262FAED-A2CF-6E8B-CE21-EB5711304614}"/>
              </a:ext>
            </a:extLst>
          </p:cNvPr>
          <p:cNvCxnSpPr>
            <a:cxnSpLocks/>
          </p:cNvCxnSpPr>
          <p:nvPr/>
        </p:nvCxnSpPr>
        <p:spPr>
          <a:xfrm flipV="1">
            <a:off x="8399145" y="2226524"/>
            <a:ext cx="0" cy="7259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6EBA3E2-1A23-E7AB-3597-A0A684497DEB}"/>
              </a:ext>
            </a:extLst>
          </p:cNvPr>
          <p:cNvCxnSpPr>
            <a:cxnSpLocks/>
          </p:cNvCxnSpPr>
          <p:nvPr/>
        </p:nvCxnSpPr>
        <p:spPr>
          <a:xfrm flipV="1">
            <a:off x="6229350" y="2226126"/>
            <a:ext cx="0" cy="362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B181050-1A70-55EF-B0FC-6FC71F46114D}"/>
              </a:ext>
            </a:extLst>
          </p:cNvPr>
          <p:cNvCxnSpPr>
            <a:cxnSpLocks/>
          </p:cNvCxnSpPr>
          <p:nvPr/>
        </p:nvCxnSpPr>
        <p:spPr>
          <a:xfrm flipH="1">
            <a:off x="6963410" y="2226524"/>
            <a:ext cx="546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B6586A7-5775-99F0-13FA-1943C42F8A6B}"/>
              </a:ext>
            </a:extLst>
          </p:cNvPr>
          <p:cNvCxnSpPr>
            <a:cxnSpLocks/>
          </p:cNvCxnSpPr>
          <p:nvPr/>
        </p:nvCxnSpPr>
        <p:spPr>
          <a:xfrm flipH="1">
            <a:off x="7475855" y="2226524"/>
            <a:ext cx="546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DC6F000-F1B4-6A69-AF7F-18EB5AF3E6BF}"/>
              </a:ext>
            </a:extLst>
          </p:cNvPr>
          <p:cNvCxnSpPr>
            <a:cxnSpLocks/>
          </p:cNvCxnSpPr>
          <p:nvPr/>
        </p:nvCxnSpPr>
        <p:spPr>
          <a:xfrm flipV="1">
            <a:off x="7475855" y="2902904"/>
            <a:ext cx="0" cy="4076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97B7560-5756-7B76-6477-577089918C0D}"/>
              </a:ext>
            </a:extLst>
          </p:cNvPr>
          <p:cNvCxnSpPr>
            <a:cxnSpLocks/>
          </p:cNvCxnSpPr>
          <p:nvPr/>
        </p:nvCxnSpPr>
        <p:spPr>
          <a:xfrm flipV="1">
            <a:off x="7018655" y="2902904"/>
            <a:ext cx="0" cy="4076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D1612B7-00C7-6B85-76E9-6C674DB31316}"/>
              </a:ext>
            </a:extLst>
          </p:cNvPr>
          <p:cNvCxnSpPr>
            <a:cxnSpLocks/>
          </p:cNvCxnSpPr>
          <p:nvPr/>
        </p:nvCxnSpPr>
        <p:spPr>
          <a:xfrm>
            <a:off x="7018655" y="3310574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3E8E2C8-D65A-43A7-3B37-1999E8F56711}"/>
              </a:ext>
            </a:extLst>
          </p:cNvPr>
          <p:cNvCxnSpPr>
            <a:cxnSpLocks/>
          </p:cNvCxnSpPr>
          <p:nvPr/>
        </p:nvCxnSpPr>
        <p:spPr>
          <a:xfrm flipH="1">
            <a:off x="6964045" y="2904704"/>
            <a:ext cx="546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811C6C7-D3D1-D7EE-DAC0-FD35C878B0FC}"/>
              </a:ext>
            </a:extLst>
          </p:cNvPr>
          <p:cNvCxnSpPr>
            <a:cxnSpLocks/>
          </p:cNvCxnSpPr>
          <p:nvPr/>
        </p:nvCxnSpPr>
        <p:spPr>
          <a:xfrm>
            <a:off x="6380480" y="3310574"/>
            <a:ext cx="6096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2E76208-1F50-51C3-F6B0-7741B780C339}"/>
              </a:ext>
            </a:extLst>
          </p:cNvPr>
          <p:cNvCxnSpPr>
            <a:cxnSpLocks/>
          </p:cNvCxnSpPr>
          <p:nvPr/>
        </p:nvCxnSpPr>
        <p:spPr>
          <a:xfrm flipV="1">
            <a:off x="6383655" y="2927669"/>
            <a:ext cx="0" cy="3847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6D855F63-AE90-4D81-C695-31FBE90C24DD}"/>
              </a:ext>
            </a:extLst>
          </p:cNvPr>
          <p:cNvSpPr/>
          <p:nvPr/>
        </p:nvSpPr>
        <p:spPr>
          <a:xfrm>
            <a:off x="7665720" y="2132014"/>
            <a:ext cx="106678" cy="941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5D82394-249F-29B9-AF50-C90C70DCC30D}"/>
              </a:ext>
            </a:extLst>
          </p:cNvPr>
          <p:cNvSpPr txBox="1"/>
          <p:nvPr/>
        </p:nvSpPr>
        <p:spPr>
          <a:xfrm>
            <a:off x="2120704" y="3994432"/>
            <a:ext cx="808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rviz</a:t>
            </a:r>
            <a:r>
              <a:rPr lang="zh-CN" altLang="en-US" sz="1400" dirty="0"/>
              <a:t>显示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EF5C3B5-B882-7695-63F6-A5E18228603A}"/>
              </a:ext>
            </a:extLst>
          </p:cNvPr>
          <p:cNvSpPr txBox="1"/>
          <p:nvPr/>
        </p:nvSpPr>
        <p:spPr>
          <a:xfrm>
            <a:off x="5211522" y="3824755"/>
            <a:ext cx="3100021" cy="70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宿舍平面图</a:t>
            </a:r>
            <a:endParaRPr lang="en-US" altLang="zh-CN" sz="1400" dirty="0"/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红色为根据</a:t>
            </a:r>
            <a:r>
              <a:rPr lang="en-US" altLang="zh-CN" sz="1400" dirty="0" err="1"/>
              <a:t>rviz</a:t>
            </a:r>
            <a:r>
              <a:rPr lang="zh-CN" altLang="en-US" sz="1400" dirty="0"/>
              <a:t>输出推测的扫描位置</a:t>
            </a:r>
          </a:p>
        </p:txBody>
      </p:sp>
    </p:spTree>
    <p:extLst>
      <p:ext uri="{BB962C8B-B14F-4D97-AF65-F5344CB8AC3E}">
        <p14:creationId xmlns:p14="http://schemas.microsoft.com/office/powerpoint/2010/main" val="796943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TF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协议编写</a:t>
            </a:r>
            <a:endParaRPr lang="en-US" sz="225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57D0CA7-F93F-823B-617A-A2F4A548EB91}"/>
              </a:ext>
            </a:extLst>
          </p:cNvPr>
          <p:cNvSpPr/>
          <p:nvPr/>
        </p:nvSpPr>
        <p:spPr>
          <a:xfrm>
            <a:off x="3529875" y="1238250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7F7EF-126B-2F3C-8B1B-0BED4F39E6B5}"/>
              </a:ext>
            </a:extLst>
          </p:cNvPr>
          <p:cNvSpPr txBox="1"/>
          <p:nvPr/>
        </p:nvSpPr>
        <p:spPr>
          <a:xfrm>
            <a:off x="4088675" y="139924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scan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354ADA-2259-E681-94A0-A00EBE91B092}"/>
              </a:ext>
            </a:extLst>
          </p:cNvPr>
          <p:cNvSpPr/>
          <p:nvPr/>
        </p:nvSpPr>
        <p:spPr>
          <a:xfrm>
            <a:off x="3529875" y="2420084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6F7955-5832-F731-D6C5-2F1AE322E3F4}"/>
              </a:ext>
            </a:extLst>
          </p:cNvPr>
          <p:cNvSpPr txBox="1"/>
          <p:nvPr/>
        </p:nvSpPr>
        <p:spPr>
          <a:xfrm>
            <a:off x="3727995" y="2583229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rplidar_base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ECF1490-4406-8E1A-E216-E10D0705A9A4}"/>
              </a:ext>
            </a:extLst>
          </p:cNvPr>
          <p:cNvSpPr/>
          <p:nvPr/>
        </p:nvSpPr>
        <p:spPr>
          <a:xfrm>
            <a:off x="3529875" y="3601918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3991D4-30B5-9C79-6D9E-D4962CC582D2}"/>
              </a:ext>
            </a:extLst>
          </p:cNvPr>
          <p:cNvSpPr txBox="1"/>
          <p:nvPr/>
        </p:nvSpPr>
        <p:spPr>
          <a:xfrm>
            <a:off x="3727995" y="3765063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rplidar_body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31FB59-AF6F-9D91-C750-53C221ECBC07}"/>
              </a:ext>
            </a:extLst>
          </p:cNvPr>
          <p:cNvCxnSpPr>
            <a:stCxn id="7" idx="2"/>
          </p:cNvCxnSpPr>
          <p:nvPr/>
        </p:nvCxnSpPr>
        <p:spPr>
          <a:xfrm>
            <a:off x="4383315" y="1910080"/>
            <a:ext cx="782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C89852FD-3E6A-3E63-66A2-45BD3AD4B096}"/>
              </a:ext>
            </a:extLst>
          </p:cNvPr>
          <p:cNvSpPr txBox="1"/>
          <p:nvPr/>
        </p:nvSpPr>
        <p:spPr>
          <a:xfrm>
            <a:off x="4238897" y="316050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13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URDF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协议编写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391C8A-A253-45B6-8B44-4AF151883470}"/>
              </a:ext>
            </a:extLst>
          </p:cNvPr>
          <p:cNvSpPr txBox="1"/>
          <p:nvPr/>
        </p:nvSpPr>
        <p:spPr>
          <a:xfrm>
            <a:off x="1036319" y="875786"/>
            <a:ext cx="7431405" cy="759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</a:rPr>
              <a:t>由于激光雷达的正中心并不在小车的绝对中心位置，因此需要编写</a:t>
            </a:r>
            <a:r>
              <a:rPr lang="en-US" altLang="zh-CN" dirty="0">
                <a:latin typeface="+mn-ea"/>
              </a:rPr>
              <a:t>URDF</a:t>
            </a:r>
            <a:r>
              <a:rPr lang="zh-CN" altLang="en-US" dirty="0">
                <a:latin typeface="+mn-ea"/>
              </a:rPr>
              <a:t>来将</a:t>
            </a:r>
            <a:r>
              <a:rPr lang="en-US" altLang="zh-CN" dirty="0" err="1">
                <a:latin typeface="+mn-ea"/>
              </a:rPr>
              <a:t>rplidar_base</a:t>
            </a:r>
            <a:r>
              <a:rPr lang="zh-CN" altLang="en-US" dirty="0">
                <a:latin typeface="+mn-ea"/>
              </a:rPr>
              <a:t>与</a:t>
            </a:r>
            <a:r>
              <a:rPr lang="en-US" altLang="zh-CN" dirty="0" err="1">
                <a:latin typeface="+mn-ea"/>
              </a:rPr>
              <a:t>rplidar_body</a:t>
            </a:r>
            <a:r>
              <a:rPr lang="zh-CN" altLang="en-US" dirty="0">
                <a:latin typeface="+mn-ea"/>
              </a:rPr>
              <a:t>两个坐标系关联起来。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AEB1081-8D52-F740-576F-87B42B6E2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696" y="1803598"/>
            <a:ext cx="3128555" cy="2769989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"rplidar_body"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"0.0968 0.0703 0.055"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material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"black"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visual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"0.0968 0.0703 0.055"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  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geometry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collision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"rplidar_base"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cylinder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radius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"0.035"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"0.01"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C25643-60D2-753E-892F-8CCFB85BF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751" y="1803598"/>
            <a:ext cx="3288167" cy="1692771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"base_to_rplidar"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"fixed"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"base_link"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"rplidar_base"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rpy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"base_to_body"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"fixed"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"rplidar_base"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"rplidar_body"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origin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xyz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"0.07 0 0.18"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rpy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0"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 &lt;/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joint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robot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6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TF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协议编写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57D0CA7-F93F-823B-617A-A2F4A548EB91}"/>
              </a:ext>
            </a:extLst>
          </p:cNvPr>
          <p:cNvSpPr/>
          <p:nvPr/>
        </p:nvSpPr>
        <p:spPr>
          <a:xfrm>
            <a:off x="1452880" y="1238250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7F7EF-126B-2F3C-8B1B-0BED4F39E6B5}"/>
              </a:ext>
            </a:extLst>
          </p:cNvPr>
          <p:cNvSpPr txBox="1"/>
          <p:nvPr/>
        </p:nvSpPr>
        <p:spPr>
          <a:xfrm>
            <a:off x="2011680" y="139924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scan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354ADA-2259-E681-94A0-A00EBE91B092}"/>
              </a:ext>
            </a:extLst>
          </p:cNvPr>
          <p:cNvSpPr/>
          <p:nvPr/>
        </p:nvSpPr>
        <p:spPr>
          <a:xfrm>
            <a:off x="1452880" y="2420084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6F7955-5832-F731-D6C5-2F1AE322E3F4}"/>
              </a:ext>
            </a:extLst>
          </p:cNvPr>
          <p:cNvSpPr txBox="1"/>
          <p:nvPr/>
        </p:nvSpPr>
        <p:spPr>
          <a:xfrm>
            <a:off x="1651000" y="2583229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rplidar_base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ECF1490-4406-8E1A-E216-E10D0705A9A4}"/>
              </a:ext>
            </a:extLst>
          </p:cNvPr>
          <p:cNvSpPr/>
          <p:nvPr/>
        </p:nvSpPr>
        <p:spPr>
          <a:xfrm>
            <a:off x="1452880" y="3601918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3991D4-30B5-9C79-6D9E-D4962CC582D2}"/>
              </a:ext>
            </a:extLst>
          </p:cNvPr>
          <p:cNvSpPr txBox="1"/>
          <p:nvPr/>
        </p:nvSpPr>
        <p:spPr>
          <a:xfrm>
            <a:off x="1651000" y="3765063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rplidar_body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31FB59-AF6F-9D91-C750-53C221ECBC07}"/>
              </a:ext>
            </a:extLst>
          </p:cNvPr>
          <p:cNvCxnSpPr>
            <a:stCxn id="7" idx="2"/>
          </p:cNvCxnSpPr>
          <p:nvPr/>
        </p:nvCxnSpPr>
        <p:spPr>
          <a:xfrm>
            <a:off x="2306320" y="1910080"/>
            <a:ext cx="782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5B174F4-7628-68C2-1BB8-4F3E3A21ACA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2306320" y="3091914"/>
            <a:ext cx="0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BF95C85-0148-BC29-0BB4-CE3FF0A476B4}"/>
              </a:ext>
            </a:extLst>
          </p:cNvPr>
          <p:cNvSpPr/>
          <p:nvPr/>
        </p:nvSpPr>
        <p:spPr>
          <a:xfrm>
            <a:off x="5393978" y="1252473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13F9D7-1A39-AB50-A94B-9D7070AC7974}"/>
              </a:ext>
            </a:extLst>
          </p:cNvPr>
          <p:cNvSpPr txBox="1"/>
          <p:nvPr/>
        </p:nvSpPr>
        <p:spPr>
          <a:xfrm>
            <a:off x="5956686" y="14028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2E6BED4-2385-AA7B-DEBD-0C0FE74043D8}"/>
              </a:ext>
            </a:extLst>
          </p:cNvPr>
          <p:cNvSpPr/>
          <p:nvPr/>
        </p:nvSpPr>
        <p:spPr>
          <a:xfrm>
            <a:off x="5393978" y="2434307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93949F-8AE5-0405-5BF3-348A6A42E7F4}"/>
              </a:ext>
            </a:extLst>
          </p:cNvPr>
          <p:cNvSpPr txBox="1"/>
          <p:nvPr/>
        </p:nvSpPr>
        <p:spPr>
          <a:xfrm>
            <a:off x="5889423" y="2603781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odom</a:t>
            </a:r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5B6E9F5-91D0-33CA-5A1E-6251A1CCDD8F}"/>
              </a:ext>
            </a:extLst>
          </p:cNvPr>
          <p:cNvSpPr/>
          <p:nvPr/>
        </p:nvSpPr>
        <p:spPr>
          <a:xfrm>
            <a:off x="6247418" y="3602756"/>
            <a:ext cx="202614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54276F-F6E6-0EE3-F005-A1A4EDEE09E0}"/>
              </a:ext>
            </a:extLst>
          </p:cNvPr>
          <p:cNvSpPr txBox="1"/>
          <p:nvPr/>
        </p:nvSpPr>
        <p:spPr>
          <a:xfrm>
            <a:off x="6247418" y="3765901"/>
            <a:ext cx="20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scanmatcher_frame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3FEFFEF-4D6D-D7B6-2EB5-243E682584B4}"/>
              </a:ext>
            </a:extLst>
          </p:cNvPr>
          <p:cNvCxnSpPr>
            <a:stCxn id="18" idx="2"/>
          </p:cNvCxnSpPr>
          <p:nvPr/>
        </p:nvCxnSpPr>
        <p:spPr>
          <a:xfrm>
            <a:off x="6247418" y="1924303"/>
            <a:ext cx="782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2056EB1-2A0D-C67E-74FC-6A6AFD6A00FE}"/>
              </a:ext>
            </a:extLst>
          </p:cNvPr>
          <p:cNvSpPr/>
          <p:nvPr/>
        </p:nvSpPr>
        <p:spPr>
          <a:xfrm>
            <a:off x="4276580" y="3604836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948204-DC80-3021-6A06-B43F4D65B507}"/>
              </a:ext>
            </a:extLst>
          </p:cNvPr>
          <p:cNvSpPr txBox="1"/>
          <p:nvPr/>
        </p:nvSpPr>
        <p:spPr>
          <a:xfrm>
            <a:off x="4852713" y="377431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scan</a:t>
            </a:r>
            <a:endParaRPr lang="zh-CN" altLang="en-US" dirty="0"/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076885F-5B85-A305-A165-7F297AF4DF86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4857851" y="3068709"/>
            <a:ext cx="808296" cy="263958"/>
          </a:xfrm>
          <a:prstGeom prst="bentConnector3">
            <a:avLst>
              <a:gd name="adj1" fmla="val -2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92075A6-7F70-1A48-5D9C-C04619A0E6D3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6766135" y="3108403"/>
            <a:ext cx="829076" cy="159630"/>
          </a:xfrm>
          <a:prstGeom prst="bentConnector3">
            <a:avLst>
              <a:gd name="adj1" fmla="val 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DF8134-3819-54EB-489B-89AC97149556}"/>
              </a:ext>
            </a:extLst>
          </p:cNvPr>
          <p:cNvSpPr txBox="1"/>
          <p:nvPr/>
        </p:nvSpPr>
        <p:spPr>
          <a:xfrm>
            <a:off x="4198295" y="3034328"/>
            <a:ext cx="118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gmapping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BB50926-0637-64EC-C104-C15856703060}"/>
              </a:ext>
            </a:extLst>
          </p:cNvPr>
          <p:cNvSpPr txBox="1"/>
          <p:nvPr/>
        </p:nvSpPr>
        <p:spPr>
          <a:xfrm>
            <a:off x="7278226" y="3034328"/>
            <a:ext cx="118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hector_slam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532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TF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协议编写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57D0CA7-F93F-823B-617A-A2F4A548EB91}"/>
              </a:ext>
            </a:extLst>
          </p:cNvPr>
          <p:cNvSpPr/>
          <p:nvPr/>
        </p:nvSpPr>
        <p:spPr>
          <a:xfrm>
            <a:off x="1392707" y="1279595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7F7EF-126B-2F3C-8B1B-0BED4F39E6B5}"/>
              </a:ext>
            </a:extLst>
          </p:cNvPr>
          <p:cNvSpPr txBox="1"/>
          <p:nvPr/>
        </p:nvSpPr>
        <p:spPr>
          <a:xfrm>
            <a:off x="1637329" y="140388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scan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354ADA-2259-E681-94A0-A00EBE91B092}"/>
              </a:ext>
            </a:extLst>
          </p:cNvPr>
          <p:cNvSpPr/>
          <p:nvPr/>
        </p:nvSpPr>
        <p:spPr>
          <a:xfrm>
            <a:off x="1392707" y="2461429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6F7955-5832-F731-D6C5-2F1AE322E3F4}"/>
              </a:ext>
            </a:extLst>
          </p:cNvPr>
          <p:cNvSpPr txBox="1"/>
          <p:nvPr/>
        </p:nvSpPr>
        <p:spPr>
          <a:xfrm>
            <a:off x="1590827" y="2624574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rplidar_base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ECF1490-4406-8E1A-E216-E10D0705A9A4}"/>
              </a:ext>
            </a:extLst>
          </p:cNvPr>
          <p:cNvSpPr/>
          <p:nvPr/>
        </p:nvSpPr>
        <p:spPr>
          <a:xfrm>
            <a:off x="1392707" y="3643263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3991D4-30B5-9C79-6D9E-D4962CC582D2}"/>
              </a:ext>
            </a:extLst>
          </p:cNvPr>
          <p:cNvSpPr txBox="1"/>
          <p:nvPr/>
        </p:nvSpPr>
        <p:spPr>
          <a:xfrm>
            <a:off x="1590827" y="3806408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rplidar_body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31FB59-AF6F-9D91-C750-53C221ECBC07}"/>
              </a:ext>
            </a:extLst>
          </p:cNvPr>
          <p:cNvCxnSpPr>
            <a:stCxn id="7" idx="2"/>
          </p:cNvCxnSpPr>
          <p:nvPr/>
        </p:nvCxnSpPr>
        <p:spPr>
          <a:xfrm>
            <a:off x="2246147" y="1951425"/>
            <a:ext cx="782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5B174F4-7628-68C2-1BB8-4F3E3A21ACA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2246147" y="3133259"/>
            <a:ext cx="0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BF95C85-0148-BC29-0BB4-CE3FF0A476B4}"/>
              </a:ext>
            </a:extLst>
          </p:cNvPr>
          <p:cNvSpPr/>
          <p:nvPr/>
        </p:nvSpPr>
        <p:spPr>
          <a:xfrm>
            <a:off x="5393978" y="1252473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13F9D7-1A39-AB50-A94B-9D7070AC7974}"/>
              </a:ext>
            </a:extLst>
          </p:cNvPr>
          <p:cNvSpPr txBox="1"/>
          <p:nvPr/>
        </p:nvSpPr>
        <p:spPr>
          <a:xfrm>
            <a:off x="5956686" y="14028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2E6BED4-2385-AA7B-DEBD-0C0FE74043D8}"/>
              </a:ext>
            </a:extLst>
          </p:cNvPr>
          <p:cNvSpPr/>
          <p:nvPr/>
        </p:nvSpPr>
        <p:spPr>
          <a:xfrm>
            <a:off x="5393978" y="2434307"/>
            <a:ext cx="1706880" cy="671830"/>
          </a:xfrm>
          <a:prstGeom prst="roundRect">
            <a:avLst/>
          </a:prstGeom>
          <a:noFill/>
          <a:ln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5C5C5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93949F-8AE5-0405-5BF3-348A6A42E7F4}"/>
              </a:ext>
            </a:extLst>
          </p:cNvPr>
          <p:cNvSpPr txBox="1"/>
          <p:nvPr/>
        </p:nvSpPr>
        <p:spPr>
          <a:xfrm>
            <a:off x="5889423" y="2603781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5C5C5"/>
                </a:solidFill>
              </a:rPr>
              <a:t>odom</a:t>
            </a:r>
            <a:endParaRPr lang="zh-CN" altLang="en-US" dirty="0">
              <a:solidFill>
                <a:srgbClr val="C5C5C5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5B6E9F5-91D0-33CA-5A1E-6251A1CCDD8F}"/>
              </a:ext>
            </a:extLst>
          </p:cNvPr>
          <p:cNvSpPr/>
          <p:nvPr/>
        </p:nvSpPr>
        <p:spPr>
          <a:xfrm>
            <a:off x="6247418" y="3602756"/>
            <a:ext cx="202614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54276F-F6E6-0EE3-F005-A1A4EDEE09E0}"/>
              </a:ext>
            </a:extLst>
          </p:cNvPr>
          <p:cNvSpPr txBox="1"/>
          <p:nvPr/>
        </p:nvSpPr>
        <p:spPr>
          <a:xfrm>
            <a:off x="6247418" y="3765901"/>
            <a:ext cx="20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scanmatcher_frame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3FEFFEF-4D6D-D7B6-2EB5-243E682584B4}"/>
              </a:ext>
            </a:extLst>
          </p:cNvPr>
          <p:cNvCxnSpPr>
            <a:stCxn id="18" idx="2"/>
          </p:cNvCxnSpPr>
          <p:nvPr/>
        </p:nvCxnSpPr>
        <p:spPr>
          <a:xfrm>
            <a:off x="6247418" y="1924303"/>
            <a:ext cx="782" cy="510004"/>
          </a:xfrm>
          <a:prstGeom prst="straightConnector1">
            <a:avLst/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2056EB1-2A0D-C67E-74FC-6A6AFD6A00FE}"/>
              </a:ext>
            </a:extLst>
          </p:cNvPr>
          <p:cNvSpPr/>
          <p:nvPr/>
        </p:nvSpPr>
        <p:spPr>
          <a:xfrm>
            <a:off x="4276580" y="3604836"/>
            <a:ext cx="1706880" cy="671830"/>
          </a:xfrm>
          <a:prstGeom prst="roundRect">
            <a:avLst/>
          </a:prstGeom>
          <a:noFill/>
          <a:ln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5C5C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948204-DC80-3021-6A06-B43F4D65B507}"/>
              </a:ext>
            </a:extLst>
          </p:cNvPr>
          <p:cNvSpPr txBox="1"/>
          <p:nvPr/>
        </p:nvSpPr>
        <p:spPr>
          <a:xfrm>
            <a:off x="4852713" y="377431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C5C5"/>
                </a:solidFill>
              </a:rPr>
              <a:t>scan</a:t>
            </a:r>
            <a:endParaRPr lang="zh-CN" altLang="en-US" dirty="0">
              <a:solidFill>
                <a:srgbClr val="C5C5C5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076885F-5B85-A305-A165-7F297AF4DF86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4857851" y="3068709"/>
            <a:ext cx="808296" cy="263958"/>
          </a:xfrm>
          <a:prstGeom prst="bentConnector3">
            <a:avLst>
              <a:gd name="adj1" fmla="val -279"/>
            </a:avLst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92075A6-7F70-1A48-5D9C-C04619A0E6D3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6766135" y="3108403"/>
            <a:ext cx="829076" cy="159630"/>
          </a:xfrm>
          <a:prstGeom prst="bentConnector3">
            <a:avLst>
              <a:gd name="adj1" fmla="val 62"/>
            </a:avLst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21989B-4743-F938-4C2D-140BE9F7D2C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175886" y="1587550"/>
            <a:ext cx="550794" cy="2014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50C4FDA-2EA2-EC13-C568-89E7ADF427DF}"/>
              </a:ext>
            </a:extLst>
          </p:cNvPr>
          <p:cNvCxnSpPr>
            <a:cxnSpLocks/>
            <a:stCxn id="23" idx="2"/>
            <a:endCxn id="7" idx="3"/>
          </p:cNvCxnSpPr>
          <p:nvPr/>
        </p:nvCxnSpPr>
        <p:spPr>
          <a:xfrm rot="5400000" flipH="1">
            <a:off x="3850500" y="864598"/>
            <a:ext cx="2659076" cy="4160901"/>
          </a:xfrm>
          <a:prstGeom prst="bentConnector4">
            <a:avLst>
              <a:gd name="adj1" fmla="val -8597"/>
              <a:gd name="adj2" fmla="val 8477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9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TF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协议编写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57D0CA7-F93F-823B-617A-A2F4A548EB91}"/>
              </a:ext>
            </a:extLst>
          </p:cNvPr>
          <p:cNvSpPr/>
          <p:nvPr/>
        </p:nvSpPr>
        <p:spPr>
          <a:xfrm>
            <a:off x="2261964" y="1228476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B7F7EF-126B-2F3C-8B1B-0BED4F39E6B5}"/>
              </a:ext>
            </a:extLst>
          </p:cNvPr>
          <p:cNvSpPr txBox="1"/>
          <p:nvPr/>
        </p:nvSpPr>
        <p:spPr>
          <a:xfrm>
            <a:off x="2506586" y="125099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trike="sngStrike" dirty="0"/>
              <a:t>scan</a:t>
            </a:r>
          </a:p>
          <a:p>
            <a:pPr algn="ctr"/>
            <a:r>
              <a:rPr lang="en-US" altLang="zh-CN" dirty="0" err="1"/>
              <a:t>base_link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E354ADA-2259-E681-94A0-A00EBE91B092}"/>
              </a:ext>
            </a:extLst>
          </p:cNvPr>
          <p:cNvSpPr/>
          <p:nvPr/>
        </p:nvSpPr>
        <p:spPr>
          <a:xfrm>
            <a:off x="2261964" y="2410310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16F7955-5832-F731-D6C5-2F1AE322E3F4}"/>
              </a:ext>
            </a:extLst>
          </p:cNvPr>
          <p:cNvSpPr txBox="1"/>
          <p:nvPr/>
        </p:nvSpPr>
        <p:spPr>
          <a:xfrm>
            <a:off x="2460084" y="2573455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rplidar_base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ECF1490-4406-8E1A-E216-E10D0705A9A4}"/>
              </a:ext>
            </a:extLst>
          </p:cNvPr>
          <p:cNvSpPr/>
          <p:nvPr/>
        </p:nvSpPr>
        <p:spPr>
          <a:xfrm>
            <a:off x="2261964" y="3592144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3991D4-30B5-9C79-6D9E-D4962CC582D2}"/>
              </a:ext>
            </a:extLst>
          </p:cNvPr>
          <p:cNvSpPr txBox="1"/>
          <p:nvPr/>
        </p:nvSpPr>
        <p:spPr>
          <a:xfrm>
            <a:off x="2460084" y="3755289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rplidar_body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31FB59-AF6F-9D91-C750-53C221ECBC07}"/>
              </a:ext>
            </a:extLst>
          </p:cNvPr>
          <p:cNvCxnSpPr>
            <a:stCxn id="7" idx="2"/>
          </p:cNvCxnSpPr>
          <p:nvPr/>
        </p:nvCxnSpPr>
        <p:spPr>
          <a:xfrm>
            <a:off x="3115404" y="1900306"/>
            <a:ext cx="782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5B174F4-7628-68C2-1BB8-4F3E3A21ACA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115404" y="3082140"/>
            <a:ext cx="0" cy="51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BF95C85-0148-BC29-0BB4-CE3FF0A476B4}"/>
              </a:ext>
            </a:extLst>
          </p:cNvPr>
          <p:cNvSpPr/>
          <p:nvPr/>
        </p:nvSpPr>
        <p:spPr>
          <a:xfrm>
            <a:off x="5393978" y="1252473"/>
            <a:ext cx="170688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13F9D7-1A39-AB50-A94B-9D7070AC7974}"/>
              </a:ext>
            </a:extLst>
          </p:cNvPr>
          <p:cNvSpPr txBox="1"/>
          <p:nvPr/>
        </p:nvSpPr>
        <p:spPr>
          <a:xfrm>
            <a:off x="5956686" y="140288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2E6BED4-2385-AA7B-DEBD-0C0FE74043D8}"/>
              </a:ext>
            </a:extLst>
          </p:cNvPr>
          <p:cNvSpPr/>
          <p:nvPr/>
        </p:nvSpPr>
        <p:spPr>
          <a:xfrm>
            <a:off x="5393978" y="2434307"/>
            <a:ext cx="1706880" cy="671830"/>
          </a:xfrm>
          <a:prstGeom prst="roundRect">
            <a:avLst/>
          </a:prstGeom>
          <a:noFill/>
          <a:ln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5C5C5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93949F-8AE5-0405-5BF3-348A6A42E7F4}"/>
              </a:ext>
            </a:extLst>
          </p:cNvPr>
          <p:cNvSpPr txBox="1"/>
          <p:nvPr/>
        </p:nvSpPr>
        <p:spPr>
          <a:xfrm>
            <a:off x="5889423" y="2603781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C5C5C5"/>
                </a:solidFill>
              </a:rPr>
              <a:t>odom</a:t>
            </a:r>
            <a:endParaRPr lang="zh-CN" altLang="en-US" dirty="0">
              <a:solidFill>
                <a:srgbClr val="C5C5C5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5B6E9F5-91D0-33CA-5A1E-6251A1CCDD8F}"/>
              </a:ext>
            </a:extLst>
          </p:cNvPr>
          <p:cNvSpPr/>
          <p:nvPr/>
        </p:nvSpPr>
        <p:spPr>
          <a:xfrm>
            <a:off x="6247418" y="3602756"/>
            <a:ext cx="2026140" cy="6718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54276F-F6E6-0EE3-F005-A1A4EDEE09E0}"/>
              </a:ext>
            </a:extLst>
          </p:cNvPr>
          <p:cNvSpPr txBox="1"/>
          <p:nvPr/>
        </p:nvSpPr>
        <p:spPr>
          <a:xfrm>
            <a:off x="6247418" y="3765901"/>
            <a:ext cx="205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scanmatcher_frame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3FEFFEF-4D6D-D7B6-2EB5-243E682584B4}"/>
              </a:ext>
            </a:extLst>
          </p:cNvPr>
          <p:cNvCxnSpPr>
            <a:stCxn id="18" idx="2"/>
          </p:cNvCxnSpPr>
          <p:nvPr/>
        </p:nvCxnSpPr>
        <p:spPr>
          <a:xfrm>
            <a:off x="6247418" y="1924303"/>
            <a:ext cx="782" cy="510004"/>
          </a:xfrm>
          <a:prstGeom prst="straightConnector1">
            <a:avLst/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2056EB1-2A0D-C67E-74FC-6A6AFD6A00FE}"/>
              </a:ext>
            </a:extLst>
          </p:cNvPr>
          <p:cNvSpPr/>
          <p:nvPr/>
        </p:nvSpPr>
        <p:spPr>
          <a:xfrm>
            <a:off x="4276580" y="3604836"/>
            <a:ext cx="1706880" cy="671830"/>
          </a:xfrm>
          <a:prstGeom prst="roundRect">
            <a:avLst/>
          </a:prstGeom>
          <a:noFill/>
          <a:ln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5C5C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948204-DC80-3021-6A06-B43F4D65B507}"/>
              </a:ext>
            </a:extLst>
          </p:cNvPr>
          <p:cNvSpPr txBox="1"/>
          <p:nvPr/>
        </p:nvSpPr>
        <p:spPr>
          <a:xfrm>
            <a:off x="4852713" y="3774310"/>
            <a:ext cx="170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5C5C5"/>
                </a:solidFill>
              </a:rPr>
              <a:t>scan</a:t>
            </a:r>
            <a:endParaRPr lang="zh-CN" altLang="en-US" dirty="0">
              <a:solidFill>
                <a:srgbClr val="C5C5C5"/>
              </a:solidFill>
            </a:endParaRP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076885F-5B85-A305-A165-7F297AF4DF86}"/>
              </a:ext>
            </a:extLst>
          </p:cNvPr>
          <p:cNvCxnSpPr>
            <a:cxnSpLocks/>
            <a:endCxn id="28" idx="0"/>
          </p:cNvCxnSpPr>
          <p:nvPr/>
        </p:nvCxnSpPr>
        <p:spPr>
          <a:xfrm rot="5400000">
            <a:off x="4857851" y="3068709"/>
            <a:ext cx="808296" cy="263958"/>
          </a:xfrm>
          <a:prstGeom prst="bentConnector3">
            <a:avLst>
              <a:gd name="adj1" fmla="val -279"/>
            </a:avLst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992075A6-7F70-1A48-5D9C-C04619A0E6D3}"/>
              </a:ext>
            </a:extLst>
          </p:cNvPr>
          <p:cNvCxnSpPr>
            <a:cxnSpLocks/>
            <a:endCxn id="23" idx="0"/>
          </p:cNvCxnSpPr>
          <p:nvPr/>
        </p:nvCxnSpPr>
        <p:spPr>
          <a:xfrm rot="16200000" flipH="1">
            <a:off x="6766135" y="3108403"/>
            <a:ext cx="829076" cy="159630"/>
          </a:xfrm>
          <a:prstGeom prst="bentConnector3">
            <a:avLst>
              <a:gd name="adj1" fmla="val 62"/>
            </a:avLst>
          </a:prstGeom>
          <a:ln>
            <a:solidFill>
              <a:srgbClr val="C5C5C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21989B-4743-F938-4C2D-140BE9F7D2CB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175886" y="1587550"/>
            <a:ext cx="550794" cy="2014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50C4FDA-2EA2-EC13-C568-89E7ADF427DF}"/>
              </a:ext>
            </a:extLst>
          </p:cNvPr>
          <p:cNvCxnSpPr>
            <a:cxnSpLocks/>
            <a:stCxn id="23" idx="2"/>
            <a:endCxn id="7" idx="3"/>
          </p:cNvCxnSpPr>
          <p:nvPr/>
        </p:nvCxnSpPr>
        <p:spPr>
          <a:xfrm rot="5400000" flipH="1">
            <a:off x="4259568" y="1273667"/>
            <a:ext cx="2710195" cy="3291644"/>
          </a:xfrm>
          <a:prstGeom prst="bentConnector4">
            <a:avLst>
              <a:gd name="adj1" fmla="val -8435"/>
              <a:gd name="adj2" fmla="val 9515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CCF5816E-F6C0-2238-852D-89BA8F0D52A7}"/>
              </a:ext>
            </a:extLst>
          </p:cNvPr>
          <p:cNvSpPr txBox="1"/>
          <p:nvPr/>
        </p:nvSpPr>
        <p:spPr>
          <a:xfrm>
            <a:off x="7129371" y="394617"/>
            <a:ext cx="185952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"pub_map_scanmatch_transform"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"tf_map_scanmatch_transform_frame_name"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"scanmatcher_frame"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65109A4-4B55-873D-47CF-1DBC65A1C791}"/>
              </a:ext>
            </a:extLst>
          </p:cNvPr>
          <p:cNvSpPr txBox="1"/>
          <p:nvPr/>
        </p:nvSpPr>
        <p:spPr>
          <a:xfrm>
            <a:off x="4152510" y="1967608"/>
            <a:ext cx="2094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"pub_map_odom_transform"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571552-5C27-6534-A7C8-3F54661F279D}"/>
              </a:ext>
            </a:extLst>
          </p:cNvPr>
          <p:cNvSpPr txBox="1"/>
          <p:nvPr/>
        </p:nvSpPr>
        <p:spPr>
          <a:xfrm>
            <a:off x="2997943" y="4533847"/>
            <a:ext cx="5061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"tf"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"static_transform_publisher"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"scanmatcher_to_base_link"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 0 0 0 scanmatcher_frame base_link 100"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55E3739-F2A6-C250-B497-76DBA473D9AE}"/>
              </a:ext>
            </a:extLst>
          </p:cNvPr>
          <p:cNvSpPr txBox="1"/>
          <p:nvPr/>
        </p:nvSpPr>
        <p:spPr>
          <a:xfrm>
            <a:off x="146350" y="1436429"/>
            <a:ext cx="201110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"tf“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"static_transform_publisher“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"base_link_to_rplidar_base“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 0 0 0 base_link rplidar_base 100"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AD48CF4-0A3B-16EA-B39B-428A9CB2478B}"/>
              </a:ext>
            </a:extLst>
          </p:cNvPr>
          <p:cNvSpPr txBox="1"/>
          <p:nvPr/>
        </p:nvSpPr>
        <p:spPr>
          <a:xfrm>
            <a:off x="129980" y="2804159"/>
            <a:ext cx="20274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E45649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pkg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"tf“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"static_transform_publisher“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"rplidar_base_to_rplidar_body“</a:t>
            </a:r>
            <a:endParaRPr kumimoji="0" lang="en-US" altLang="zh-CN" sz="1000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50A14F"/>
                </a:solidFill>
                <a:effectLst/>
                <a:latin typeface="Consolas" panose="020B0609020204030204" pitchFamily="49" charset="0"/>
              </a:rPr>
              <a:t>"0 0 0 0 0 0 rplidar_base rplidar_body 100"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8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570956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4273323" y="137326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4273323" y="162091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524250" y="1931194"/>
            <a:ext cx="570956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4273323" y="2004298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B1</a:t>
            </a:r>
            <a:r>
              <a:rPr lang="zh-CN" alt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底盘使用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273323" y="224956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524250" y="2559844"/>
            <a:ext cx="623207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4273323" y="263056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</a:rPr>
              <a:t>自主制作</a:t>
            </a:r>
            <a:r>
              <a:rPr lang="en-US" altLang="zh-CN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</a:rPr>
              <a:t>AGV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273323" y="287821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524250" y="3188494"/>
            <a:ext cx="681990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4273323" y="325921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</a:rPr>
              <a:t>手势识别与物品识别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4273323" y="3506867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6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3BC81440-F499-C517-0CD8-491B560F1360}"/>
              </a:ext>
            </a:extLst>
          </p:cNvPr>
          <p:cNvSpPr/>
          <p:nvPr/>
        </p:nvSpPr>
        <p:spPr>
          <a:xfrm>
            <a:off x="3524250" y="3787379"/>
            <a:ext cx="570956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320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0CED4723-83BE-7C81-FC4D-4FB155588907}"/>
              </a:ext>
            </a:extLst>
          </p:cNvPr>
          <p:cNvSpPr/>
          <p:nvPr/>
        </p:nvSpPr>
        <p:spPr>
          <a:xfrm>
            <a:off x="4273323" y="3858102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20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结论与反思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altLang="zh-CN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SLAM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建图与自主导航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FF2CA-D905-8423-4CEF-E0C6E39F495E}"/>
              </a:ext>
            </a:extLst>
          </p:cNvPr>
          <p:cNvSpPr txBox="1"/>
          <p:nvPr/>
        </p:nvSpPr>
        <p:spPr>
          <a:xfrm>
            <a:off x="1211898" y="804439"/>
            <a:ext cx="7071360" cy="110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/>
              <a:t>生成完整的</a:t>
            </a:r>
            <a:r>
              <a:rPr lang="en-US" altLang="zh-CN" dirty="0"/>
              <a:t>TF</a:t>
            </a:r>
            <a:r>
              <a:rPr lang="zh-CN" altLang="en-US" dirty="0"/>
              <a:t>树以后，可以开始进行</a:t>
            </a:r>
            <a:r>
              <a:rPr lang="en-US" altLang="zh-CN" dirty="0"/>
              <a:t>SLAM</a:t>
            </a:r>
            <a:r>
              <a:rPr lang="zh-CN" altLang="en-US" dirty="0"/>
              <a:t>建图。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2D Pose Estimate</a:t>
            </a:r>
            <a:r>
              <a:rPr lang="zh-CN" altLang="en-US" dirty="0"/>
              <a:t>将小车实际位置与地图进行匹配，通过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Nav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设置终点，实现自主导航。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43535F-362D-5616-DFCB-E3788A6CC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81" b="8474"/>
          <a:stretch/>
        </p:blipFill>
        <p:spPr>
          <a:xfrm>
            <a:off x="1413957" y="1981200"/>
            <a:ext cx="6316086" cy="28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6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手势识别与物品识别</a:t>
            </a:r>
            <a:endParaRPr lang="en-US" altLang="zh-CN" sz="3750" b="1" dirty="0">
              <a:solidFill>
                <a:srgbClr val="33333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B9ED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  <p:extLst>
      <p:ext uri="{BB962C8B-B14F-4D97-AF65-F5344CB8AC3E}">
        <p14:creationId xmlns:p14="http://schemas.microsoft.com/office/powerpoint/2010/main" val="3353664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手势识别系统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4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OpenPose集成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295275" y="1945481"/>
            <a:ext cx="2762249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采用OpenPose库，实现实时手势识别，精准检测手部关键点，为AGV提供直观的人机交互方式。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6086476" y="16549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手势分类算法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6086476" y="1945481"/>
            <a:ext cx="25717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设计算法区分"捏"、"握"等手势，依据拇指与手指间的距离，实现高效物品抓取指令解析。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85774" y="3064669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实时反馈机制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390524" y="3202781"/>
            <a:ext cx="2762249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结合摄像头输入，系统即时响应手势变化，确保AGV复合机器人快速准确执行用户指令。</a:t>
            </a:r>
            <a:endParaRPr lang="en-US" sz="10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4535174A-9B25-CCC7-0603-7A3563B95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53"/>
          <a:stretch/>
        </p:blipFill>
        <p:spPr>
          <a:xfrm>
            <a:off x="4557713" y="1447800"/>
            <a:ext cx="1428750" cy="1409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F7B1B8-52DE-FFD5-45F3-6FF6100390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5" t="14759" b="9264"/>
          <a:stretch/>
        </p:blipFill>
        <p:spPr>
          <a:xfrm>
            <a:off x="4657724" y="2895599"/>
            <a:ext cx="3764261" cy="21492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手势识别系统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41B4B3-4CAB-ADD4-7F1C-947BA3060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" y="1518800"/>
            <a:ext cx="2864272" cy="23394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57A50C-D0C1-7DA1-E97C-D9929A0B5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52" y="1518800"/>
            <a:ext cx="2851627" cy="23394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18AD351-DA13-7FE1-86F2-86B3E19C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8" y="1518800"/>
            <a:ext cx="2866324" cy="23394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55C1454-11C6-FE80-01FA-EEC9EFDB8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49" y="1518800"/>
            <a:ext cx="2851627" cy="23446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F52577-7A07-7EB6-62F2-AEA028DC2299}"/>
              </a:ext>
            </a:extLst>
          </p:cNvPr>
          <p:cNvSpPr txBox="1"/>
          <p:nvPr/>
        </p:nvSpPr>
        <p:spPr>
          <a:xfrm>
            <a:off x="1627632" y="4138822"/>
            <a:ext cx="5888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能够实时识别动态手势，可以进行简单的手势分类。</a:t>
            </a:r>
          </a:p>
        </p:txBody>
      </p:sp>
    </p:spTree>
    <p:extLst>
      <p:ext uri="{BB962C8B-B14F-4D97-AF65-F5344CB8AC3E}">
        <p14:creationId xmlns:p14="http://schemas.microsoft.com/office/powerpoint/2010/main" val="95712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426720" y="-9381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物品识别与抓取仿真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227588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322838" y="394335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2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物品识别流程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322838" y="4191000"/>
            <a:ext cx="22225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采用YOLO模型，快速定位并分类物品，实现高效实时检测。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3116838" y="394335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2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抓取策略模拟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116838" y="4191000"/>
            <a:ext cx="22225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通过逆运动学计算，规划机械臂抓取路径，确保精准抓取。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5910838" y="3943350"/>
            <a:ext cx="222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2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仿真环境搭建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5910838" y="4191000"/>
            <a:ext cx="22225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构建虚拟环境，测试物品识别与机械臂协同作业，验证系统可行性。</a:t>
            </a:r>
            <a:endParaRPr lang="en-US" sz="105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0DA55A-16F4-DC72-5EC8-29CAF479A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4" y="2352197"/>
            <a:ext cx="2116433" cy="14141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93F204-CDE5-F225-8888-00CA31D78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84" y="856659"/>
            <a:ext cx="2123354" cy="1420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D18C1F-5C95-DEBF-7462-AD56E8059C01}"/>
                  </a:ext>
                </a:extLst>
              </p:cNvPr>
              <p:cNvSpPr txBox="1"/>
              <p:nvPr/>
            </p:nvSpPr>
            <p:spPr>
              <a:xfrm>
                <a:off x="3195303" y="856659"/>
                <a:ext cx="4838889" cy="537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  <m:func>
                                  <m:func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1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D18C1F-5C95-DEBF-7462-AD56E8059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03" y="856659"/>
                <a:ext cx="4838889" cy="537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33C00B-B751-8829-7DCF-1105A63FF3FF}"/>
                  </a:ext>
                </a:extLst>
              </p:cNvPr>
              <p:cNvSpPr txBox="1"/>
              <p:nvPr/>
            </p:nvSpPr>
            <p:spPr>
              <a:xfrm>
                <a:off x="2923179" y="1566806"/>
                <a:ext cx="878189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11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e>
                                <m:r>
                                  <a:rPr lang="en-US" altLang="zh-CN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933C00B-B751-8829-7DCF-1105A63FF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179" y="1566806"/>
                <a:ext cx="878189" cy="5596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6B8182F-D837-30DA-95F1-7F2B2EBCD1DE}"/>
                  </a:ext>
                </a:extLst>
              </p:cNvPr>
              <p:cNvSpPr txBox="1"/>
              <p:nvPr/>
            </p:nvSpPr>
            <p:spPr>
              <a:xfrm>
                <a:off x="3959175" y="1600147"/>
                <a:ext cx="11453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6B8182F-D837-30DA-95F1-7F2B2EBCD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175" y="1600147"/>
                <a:ext cx="1145378" cy="169277"/>
              </a:xfrm>
              <a:prstGeom prst="rect">
                <a:avLst/>
              </a:prstGeom>
              <a:blipFill>
                <a:blip r:embed="rId8"/>
                <a:stretch>
                  <a:fillRect l="-1596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AB3345-6E5C-8A74-1D10-AFC066C3639E}"/>
                  </a:ext>
                </a:extLst>
              </p:cNvPr>
              <p:cNvSpPr txBox="1"/>
              <p:nvPr/>
            </p:nvSpPr>
            <p:spPr>
              <a:xfrm>
                <a:off x="3959175" y="1946795"/>
                <a:ext cx="115518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1AB3345-6E5C-8A74-1D10-AFC066C36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175" y="1946795"/>
                <a:ext cx="1155188" cy="169277"/>
              </a:xfrm>
              <a:prstGeom prst="rect">
                <a:avLst/>
              </a:prstGeom>
              <a:blipFill>
                <a:blip r:embed="rId9"/>
                <a:stretch>
                  <a:fillRect l="-1579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D1F9884-BB96-0C61-033C-613CDFF7F315}"/>
                  </a:ext>
                </a:extLst>
              </p:cNvPr>
              <p:cNvSpPr txBox="1"/>
              <p:nvPr/>
            </p:nvSpPr>
            <p:spPr>
              <a:xfrm>
                <a:off x="5272170" y="1502173"/>
                <a:ext cx="3318473" cy="344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𝑎𝑟𝑐𝑡𝑎𝑛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𝑎𝑟𝑐𝑡𝑎𝑛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rad>
                        <m:radPr>
                          <m:degHide m:val="on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D1F9884-BB96-0C61-033C-613CDFF7F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0" y="1502173"/>
                <a:ext cx="3318473" cy="344453"/>
              </a:xfrm>
              <a:prstGeom prst="rect">
                <a:avLst/>
              </a:prstGeom>
              <a:blipFill>
                <a:blip r:embed="rId10"/>
                <a:stretch>
                  <a:fillRect l="-1103" r="-1654"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1CC184C-AAF7-C7A7-B10B-477EAE335E95}"/>
                  </a:ext>
                </a:extLst>
              </p:cNvPr>
              <p:cNvSpPr txBox="1"/>
              <p:nvPr/>
            </p:nvSpPr>
            <p:spPr>
              <a:xfrm>
                <a:off x="5272170" y="1846626"/>
                <a:ext cx="3445110" cy="344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𝑎𝑟𝑐𝑡𝑎𝑛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𝑎𝑟𝑐𝑡𝑎𝑛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,−</m:t>
                      </m:r>
                      <m:rad>
                        <m:radPr>
                          <m:degHide m:val="on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1CC184C-AAF7-C7A7-B10B-477EAE33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170" y="1846626"/>
                <a:ext cx="3445110" cy="344453"/>
              </a:xfrm>
              <a:prstGeom prst="rect">
                <a:avLst/>
              </a:prstGeom>
              <a:blipFill>
                <a:blip r:embed="rId11"/>
                <a:stretch>
                  <a:fillRect l="-708" r="-1239"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FFC0757-175A-847C-7850-C1E7C8AE038D}"/>
                  </a:ext>
                </a:extLst>
              </p:cNvPr>
              <p:cNvSpPr txBox="1"/>
              <p:nvPr/>
            </p:nvSpPr>
            <p:spPr>
              <a:xfrm>
                <a:off x="4847063" y="2229179"/>
                <a:ext cx="179581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𝑎𝑙𝑠𝑜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3FFC0757-175A-847C-7850-C1E7C8AE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63" y="2229179"/>
                <a:ext cx="1795813" cy="169277"/>
              </a:xfrm>
              <a:prstGeom prst="rect">
                <a:avLst/>
              </a:prstGeom>
              <a:blipFill>
                <a:blip r:embed="rId12"/>
                <a:stretch>
                  <a:fillRect l="-1356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>
            <a:extLst>
              <a:ext uri="{FF2B5EF4-FFF2-40B4-BE49-F238E27FC236}">
                <a16:creationId xmlns:a16="http://schemas.microsoft.com/office/drawing/2014/main" id="{082D13F9-014A-FF2A-6336-1291051B37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5776" y="2506269"/>
            <a:ext cx="2750820" cy="13033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结论与反思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B9ED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</a:rPr>
              <a:t>项目成果与局限性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2781151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项目成果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433638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1650"/>
              </a:lnSpc>
            </a:pP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成功研发AGV复合机器人，集成ROS、手势识别、物品检测与机械臂仿真，实现高效自动化交互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altLang="zh-CN" sz="1050" dirty="0"/>
          </a:p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1447800"/>
            <a:ext cx="2781151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技术突破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639854"/>
            <a:ext cx="2076301" cy="67341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攻克SLAM导航、OpenPose手势识别、YOLO物品检测及机械臂逆运动学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难题，提升系统智能化水平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altLang="zh-CN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1447800"/>
            <a:ext cx="2781151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局限性分析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519363"/>
            <a:ext cx="2076301" cy="128301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依赖单一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二维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传感器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建图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SLAM建图精度受限，未充分验证复杂环境下的系统稳定性与鲁棒性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没有使用通用的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gmapping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</a:rPr>
              <a:t>库，以及树莓派同时作为上位机和下位机，可维护性较差。</a:t>
            </a:r>
            <a:endParaRPr lang="en-US" altLang="zh-CN" sz="1050" dirty="0"/>
          </a:p>
        </p:txBody>
      </p:sp>
    </p:spTree>
    <p:extLst>
      <p:ext uri="{BB962C8B-B14F-4D97-AF65-F5344CB8AC3E}">
        <p14:creationId xmlns:p14="http://schemas.microsoft.com/office/powerpoint/2010/main" val="318075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CDADB2AA-7346-3CFE-738B-9C8AF2CE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未来工作方向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多传感器融合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集成深度相机与激光雷达，提升3D感知能力，增强环境理解与障碍物检测精度。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自主导航升级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开发更复杂的路径规划算法，实现动态环境中高效避障与自主导航。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机械臂功能拓展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引入多功能机械爪，扩展物品抓取范围，提升系统灵活性与实用性。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系统稳定性优化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优化ROS节点通信，增强系统鲁棒性，确保长时间稳定运行与任务执行。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1B9EDB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项目概述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B9ED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91ED262-D1D8-F31E-187D-141C8EB17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研究背景与意义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447800"/>
            <a:ext cx="2781151" cy="2547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自动化交互趋势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519363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随着工业4.0的发展，自动化与智能化成为制造业升级的关键。AGV复合机器人在物流、制造等领域展现出巨大潜力，实现高效、灵活的物料搬运与物品交接。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81201" y="1447800"/>
            <a:ext cx="2781151" cy="25479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人机协作需求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519363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在复杂环境中，人机协作模式能提升作业效率与安全性。通过手势识别与物品检测，机器人能理解人类指令，实现无缝对接，增强用户体验。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62352" y="1447800"/>
            <a:ext cx="2781151" cy="25479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228850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技术创新融合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519363"/>
            <a:ext cx="2076301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本项目整合ROS框架、SLAM技术、深度学习算法，旨在打造一套智能、自主的AGV复合机器人系统，推动人机物品交接领域的技术革新与应用实践。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项目目标与内容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539240" y="1423037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目标定位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39240" y="1762127"/>
            <a:ext cx="2903220" cy="1047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构建高效自动化交互系统，集成ROS、手势识别、物品检测与机械臂仿真，实现AGV复合机器人人机物品交接功能。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2500" y="1415416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核心技术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62500" y="1834516"/>
            <a:ext cx="290322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聚焦ROS环境搭建、SLAM导航、OpenPose手势识别、YOLO物品检测及机械臂运动规划，打造智能AGV平台。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539240" y="3204212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系统功能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39240" y="3589022"/>
            <a:ext cx="290322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实现手势指令驱动的AGV自主导航，以及物品精准识别与抓取，提升人机协作效率与精度。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3196591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8AAE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62500" y="3444241"/>
            <a:ext cx="2903220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适用于物流仓储、智能制造、服务行业等领域，优化物品交接流程，增强自动化水平。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B1</a:t>
            </a:r>
            <a:r>
              <a:rPr lang="zh-CN" alt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底盘使用</a:t>
            </a:r>
            <a:endParaRPr lang="en-US" altLang="zh-CN" sz="3750" b="1" dirty="0">
              <a:solidFill>
                <a:srgbClr val="333333"/>
              </a:solidFill>
              <a:latin typeface="Microsoft YaHei" pitchFamily="34" charset="0"/>
              <a:ea typeface="Microsoft YaHei" pitchFamily="34" charset="-122"/>
              <a:cs typeface="Microsoft YaHei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333333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B9EDB">
                    <a:alpha val="70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72013" y="304800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通讯与控制底盘移动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681062" y="110490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681062" y="143351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ROS环境搭建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681062" y="1616869"/>
            <a:ext cx="1881187" cy="11763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采用Ubuntu 16.04系统，安装ROS </a:t>
            </a:r>
            <a:r>
              <a:rPr lang="en-US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Kinetic桌面版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，并进行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环境的初始配置。修改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CmakeList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以适配越疆公司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B1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底盘参数。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943250" y="1104900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943250" y="1433513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B1底盘ROS配置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943250" y="1681163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实现ROS话题与服务编写，确保B1底盘与ROS系统的无缝通信，通过ssh远程连接，实现底盘移动控制及SLAM导航配置。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681062" y="3128963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681062" y="345757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控制底盘移动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81062" y="3689545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ct val="114000"/>
              </a:lnSpc>
            </a:pP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启动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roslaunch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pitchFamily="34" charset="-120"/>
              </a:rPr>
              <a:t>文件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控制小车沿指定方向、以指定速度和角度移动，也可以用命令控制小车移动。</a:t>
            </a:r>
            <a:endParaRPr lang="en-US" altLang="zh-CN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943250" y="3128963"/>
            <a:ext cx="1881187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943250" y="3457575"/>
            <a:ext cx="1881187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</a:t>
            </a:r>
            <a:r>
              <a:rPr lang="en-US" altLang="zh-CN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</a:t>
            </a:r>
            <a:r>
              <a:rPr lang="zh-CN" altLang="en-US" sz="12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通讯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943250" y="3705225"/>
            <a:ext cx="1881187" cy="838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server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client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的信息发送与接收，实现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ROS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内部的通讯，但仍存在</a:t>
            </a:r>
            <a:r>
              <a:rPr lang="en-US" altLang="zh-CN" sz="1050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cmake</a:t>
            </a:r>
            <a:r>
              <a:rPr lang="en-US" altLang="zh-CN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error</a:t>
            </a:r>
            <a:r>
              <a:rPr lang="zh-CN" alt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（不影响后续建图以及自主导航）。</a:t>
            </a:r>
            <a:endParaRPr lang="en-US" sz="105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174389-A85B-6F75-6013-80978E646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697"/>
            <a:ext cx="4320540" cy="51668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SLAM</a:t>
            </a: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建图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86960C4-DA7C-6EF4-9131-698B88818D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6" t="12866" r="2658" b="19064"/>
          <a:stretch/>
        </p:blipFill>
        <p:spPr>
          <a:xfrm>
            <a:off x="1726809" y="904288"/>
            <a:ext cx="5690382" cy="30568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C8CEB0-75CB-B711-071A-8D1494860C60}"/>
              </a:ext>
            </a:extLst>
          </p:cNvPr>
          <p:cNvSpPr txBox="1"/>
          <p:nvPr/>
        </p:nvSpPr>
        <p:spPr>
          <a:xfrm>
            <a:off x="1031007" y="4155595"/>
            <a:ext cx="743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由于底盘没有安装雷达，因此只能利用底盘上的超声波传感器进行建图。</a:t>
            </a:r>
            <a:endParaRPr lang="en-US" altLang="zh-CN" dirty="0"/>
          </a:p>
          <a:p>
            <a:r>
              <a:rPr lang="zh-CN" altLang="en-US" dirty="0"/>
              <a:t>建图较为准确，但精度不足。</a:t>
            </a: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45A0CA7-E75E-640F-5706-BC9B37CEC248}"/>
              </a:ext>
            </a:extLst>
          </p:cNvPr>
          <p:cNvSpPr/>
          <p:nvPr/>
        </p:nvSpPr>
        <p:spPr>
          <a:xfrm>
            <a:off x="936948" y="4238287"/>
            <a:ext cx="188118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|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000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D8F1BCAF-ADF5-D135-2B2B-21227282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00" y="307876"/>
            <a:ext cx="40386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自主导航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4429125" y="742950"/>
            <a:ext cx="40386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C8CEB0-75CB-B711-071A-8D1494860C60}"/>
              </a:ext>
            </a:extLst>
          </p:cNvPr>
          <p:cNvSpPr txBox="1"/>
          <p:nvPr/>
        </p:nvSpPr>
        <p:spPr>
          <a:xfrm>
            <a:off x="1031007" y="3915121"/>
            <a:ext cx="743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在将网络连接模式从</a:t>
            </a:r>
            <a:r>
              <a:rPr lang="en-US" altLang="zh-CN" dirty="0"/>
              <a:t>NAT</a:t>
            </a:r>
            <a:r>
              <a:rPr lang="zh-CN" altLang="en-US" dirty="0"/>
              <a:t>改变为桥接以后进行自主导航。由于连接模式更改，路径规划变得更加复杂，但也能实现路径规划。</a:t>
            </a: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45A0CA7-E75E-640F-5706-BC9B37CEC248}"/>
              </a:ext>
            </a:extLst>
          </p:cNvPr>
          <p:cNvSpPr/>
          <p:nvPr/>
        </p:nvSpPr>
        <p:spPr>
          <a:xfrm>
            <a:off x="936948" y="3997813"/>
            <a:ext cx="188118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1B9EDB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|</a:t>
            </a:r>
            <a:endParaRPr lang="en-US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16D6DC-5682-6E54-7B58-FEA15E2B94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" b="7167"/>
          <a:stretch/>
        </p:blipFill>
        <p:spPr>
          <a:xfrm>
            <a:off x="4777555" y="910380"/>
            <a:ext cx="3690170" cy="27473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0686DB-7E7F-FBE5-08E6-E6D1EB3D4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2" y="910379"/>
            <a:ext cx="3690170" cy="2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1336</Words>
  <Application>Microsoft Office PowerPoint</Application>
  <PresentationFormat>全屏显示(16:9)</PresentationFormat>
  <Paragraphs>242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Microsoft YaHei</vt:lpstr>
      <vt:lpstr>Microsoft YaHei</vt:lpstr>
      <vt:lpstr>Arial</vt:lpstr>
      <vt:lpstr>Calibri</vt:lpstr>
      <vt:lpstr>Cambria Math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佳昕 杨</cp:lastModifiedBy>
  <cp:revision>12</cp:revision>
  <dcterms:created xsi:type="dcterms:W3CDTF">2025-05-21T08:45:29Z</dcterms:created>
  <dcterms:modified xsi:type="dcterms:W3CDTF">2025-05-23T00:25:37Z</dcterms:modified>
</cp:coreProperties>
</file>